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256" r:id="rId2"/>
    <p:sldId id="272" r:id="rId3"/>
    <p:sldId id="273" r:id="rId4"/>
    <p:sldId id="262" r:id="rId5"/>
    <p:sldId id="287" r:id="rId6"/>
    <p:sldId id="263" r:id="rId7"/>
    <p:sldId id="258" r:id="rId8"/>
    <p:sldId id="259" r:id="rId9"/>
    <p:sldId id="284" r:id="rId10"/>
    <p:sldId id="285" r:id="rId11"/>
    <p:sldId id="260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86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2" r:id="rId29"/>
    <p:sldId id="288" r:id="rId30"/>
    <p:sldId id="289" r:id="rId31"/>
    <p:sldId id="283" r:id="rId3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4451C-4362-4503-AA37-6BF1584CB696}" type="datetimeFigureOut">
              <a:rPr lang="de-DE" smtClean="0"/>
              <a:t>16.04.2026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F183E-ACFB-4D69-8B71-2E55616D812D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857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F183E-ACFB-4D69-8B71-2E55616D812D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65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04.02.2026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Dr. Sabine </a:t>
            </a:r>
            <a:r>
              <a:rPr lang="de-DE" dirty="0" err="1" smtClean="0"/>
              <a:t>Zohry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0</a:t>
            </a:r>
            <a:endParaRPr lang="de-DE" dirty="0"/>
          </a:p>
        </p:txBody>
      </p:sp>
      <p:sp>
        <p:nvSpPr>
          <p:cNvPr id="7" name="Textfeld 6"/>
          <p:cNvSpPr txBox="1"/>
          <p:nvPr userDrawn="1"/>
        </p:nvSpPr>
        <p:spPr>
          <a:xfrm>
            <a:off x="4374292" y="6370894"/>
            <a:ext cx="1828800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 smtClean="0"/>
              <a:t>Dr. Sabine </a:t>
            </a:r>
            <a:r>
              <a:rPr lang="de-DE" dirty="0" err="1" smtClean="0"/>
              <a:t>Zohry</a:t>
            </a:r>
            <a:endParaRPr lang="de-DE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9797469" y="63708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297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42C5-6010-4D53-AAD1-435B48B56EFB}" type="datetimeFigureOut">
              <a:rPr lang="de-DE" smtClean="0"/>
              <a:t>16.04.2026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5EDB-829D-43D1-825D-05CE5C58968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1014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42C5-6010-4D53-AAD1-435B48B56EFB}" type="datetimeFigureOut">
              <a:rPr lang="de-DE" smtClean="0"/>
              <a:t>16.04.2026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5EDB-829D-43D1-825D-05CE5C58968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25416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42C5-6010-4D53-AAD1-435B48B56EFB}" type="datetimeFigureOut">
              <a:rPr lang="de-DE" smtClean="0"/>
              <a:t>16.04.2026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5EDB-829D-43D1-825D-05CE5C58968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7" name="Textfeld 6"/>
          <p:cNvSpPr txBox="1"/>
          <p:nvPr userDrawn="1"/>
        </p:nvSpPr>
        <p:spPr>
          <a:xfrm>
            <a:off x="6003634" y="6356350"/>
            <a:ext cx="170944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Dr. Sabine </a:t>
            </a:r>
            <a:r>
              <a:rPr lang="de-DE" dirty="0" err="1" smtClean="0"/>
              <a:t>Zohry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138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42C5-6010-4D53-AAD1-435B48B56EFB}" type="datetimeFigureOut">
              <a:rPr lang="de-DE" smtClean="0"/>
              <a:t>16.04.2026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5EDB-829D-43D1-825D-05CE5C58968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1734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42C5-6010-4D53-AAD1-435B48B56EFB}" type="datetimeFigureOut">
              <a:rPr lang="de-DE" smtClean="0"/>
              <a:t>16.04.2026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5EDB-829D-43D1-825D-05CE5C58968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5911269" y="6425514"/>
            <a:ext cx="170944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Dr. Sabine </a:t>
            </a:r>
            <a:r>
              <a:rPr lang="de-DE" dirty="0" err="1" smtClean="0"/>
              <a:t>Zohry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8688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42C5-6010-4D53-AAD1-435B48B56EFB}" type="datetimeFigureOut">
              <a:rPr lang="de-DE" smtClean="0"/>
              <a:t>16.04.2026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5EDB-829D-43D1-825D-05CE5C58968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5659394" y="6352143"/>
            <a:ext cx="170944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Dr. Sabine </a:t>
            </a:r>
            <a:r>
              <a:rPr lang="de-DE" dirty="0" err="1" smtClean="0"/>
              <a:t>Zohry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0237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42C5-6010-4D53-AAD1-435B48B56EFB}" type="datetimeFigureOut">
              <a:rPr lang="de-DE" smtClean="0"/>
              <a:t>16.04.2026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5EDB-829D-43D1-825D-05CE5C58968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7252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42C5-6010-4D53-AAD1-435B48B56EFB}" type="datetimeFigureOut">
              <a:rPr lang="de-DE" smtClean="0"/>
              <a:t>16.04.2026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5EDB-829D-43D1-825D-05CE5C58968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2368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42C5-6010-4D53-AAD1-435B48B56EFB}" type="datetimeFigureOut">
              <a:rPr lang="de-DE" smtClean="0"/>
              <a:t>16.04.2026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5EDB-829D-43D1-825D-05CE5C58968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5911269" y="6356350"/>
            <a:ext cx="170944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Dr. Sabine </a:t>
            </a:r>
            <a:r>
              <a:rPr lang="de-DE" dirty="0" err="1" smtClean="0"/>
              <a:t>Zohry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84922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42C5-6010-4D53-AAD1-435B48B56EFB}" type="datetimeFigureOut">
              <a:rPr lang="de-DE" smtClean="0"/>
              <a:t>16.04.2026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A5EDB-829D-43D1-825D-05CE5C58968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9" name="Textfeld 8"/>
          <p:cNvSpPr txBox="1"/>
          <p:nvPr userDrawn="1"/>
        </p:nvSpPr>
        <p:spPr>
          <a:xfrm>
            <a:off x="5978920" y="6348412"/>
            <a:ext cx="170944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Dr. Sabine </a:t>
            </a:r>
            <a:r>
              <a:rPr lang="de-DE" dirty="0" err="1" smtClean="0"/>
              <a:t>Zohry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2539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04.02.2026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Dr. Sabine </a:t>
            </a:r>
            <a:r>
              <a:rPr lang="de-DE" dirty="0" err="1" smtClean="0"/>
              <a:t>Zohry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0</a:t>
            </a:r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768" y="74140"/>
            <a:ext cx="1509584" cy="1394126"/>
          </a:xfrm>
          <a:prstGeom prst="rect">
            <a:avLst/>
          </a:prstGeom>
        </p:spPr>
      </p:pic>
      <p:sp>
        <p:nvSpPr>
          <p:cNvPr id="8" name="Textfeld 7"/>
          <p:cNvSpPr txBox="1"/>
          <p:nvPr userDrawn="1"/>
        </p:nvSpPr>
        <p:spPr>
          <a:xfrm>
            <a:off x="1794409" y="6356350"/>
            <a:ext cx="1236236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dirty="0" smtClean="0"/>
              <a:t>15.04.2026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359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Neue Autorität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Unterrichts- und Verhaltensentlastung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041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 smtClean="0"/>
              <a:t>Reflexionsübung zum Thema Neue Autorität</a:t>
            </a:r>
            <a:endParaRPr lang="de-DE" sz="4000" dirty="0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291" y="2103120"/>
            <a:ext cx="3424844" cy="3317384"/>
          </a:xfrm>
        </p:spPr>
      </p:pic>
    </p:spTree>
    <p:extLst>
      <p:ext uri="{BB962C8B-B14F-4D97-AF65-F5344CB8AC3E}">
        <p14:creationId xmlns:p14="http://schemas.microsoft.com/office/powerpoint/2010/main" val="416948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Das Growth </a:t>
            </a:r>
            <a:r>
              <a:rPr lang="de-DE" dirty="0" err="1" smtClean="0"/>
              <a:t>Mindset</a:t>
            </a:r>
            <a:r>
              <a:rPr lang="de-DE" dirty="0" smtClean="0"/>
              <a:t> – Lernen ist entwickelbar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 smtClean="0"/>
              <a:t>Ein Growth </a:t>
            </a:r>
            <a:r>
              <a:rPr lang="de-DE" dirty="0" err="1" smtClean="0"/>
              <a:t>Mindset</a:t>
            </a:r>
            <a:r>
              <a:rPr lang="de-DE" dirty="0" smtClean="0"/>
              <a:t> beschreibt die </a:t>
            </a:r>
            <a:r>
              <a:rPr lang="de-DE" b="1" dirty="0" smtClean="0"/>
              <a:t>Haltung</a:t>
            </a:r>
            <a:r>
              <a:rPr lang="de-DE" dirty="0" smtClean="0"/>
              <a:t>, dass </a:t>
            </a:r>
            <a:r>
              <a:rPr lang="de-DE" b="1" dirty="0" smtClean="0"/>
              <a:t>Fähigkeiten</a:t>
            </a:r>
            <a:r>
              <a:rPr lang="de-DE" dirty="0" smtClean="0"/>
              <a:t>, </a:t>
            </a:r>
            <a:r>
              <a:rPr lang="de-DE" b="1" dirty="0" smtClean="0"/>
              <a:t>Intelligenz</a:t>
            </a:r>
            <a:r>
              <a:rPr lang="de-DE" dirty="0" smtClean="0"/>
              <a:t> und </a:t>
            </a:r>
            <a:r>
              <a:rPr lang="de-DE" b="1" dirty="0" smtClean="0"/>
              <a:t>Kompetenzen</a:t>
            </a:r>
            <a:r>
              <a:rPr lang="de-DE" dirty="0" smtClean="0"/>
              <a:t> durch </a:t>
            </a:r>
            <a:r>
              <a:rPr lang="de-DE" b="1" dirty="0" smtClean="0"/>
              <a:t>Übung</a:t>
            </a:r>
            <a:r>
              <a:rPr lang="de-DE" dirty="0" smtClean="0"/>
              <a:t>, </a:t>
            </a:r>
            <a:r>
              <a:rPr lang="de-DE" b="1" dirty="0" smtClean="0"/>
              <a:t>Anstrengung</a:t>
            </a:r>
            <a:r>
              <a:rPr lang="de-DE" dirty="0" smtClean="0"/>
              <a:t> und </a:t>
            </a:r>
            <a:r>
              <a:rPr lang="de-DE" b="1" dirty="0" smtClean="0"/>
              <a:t>Lernen</a:t>
            </a:r>
            <a:r>
              <a:rPr lang="de-DE" dirty="0" smtClean="0"/>
              <a:t> wachsen können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492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Growth-</a:t>
            </a:r>
            <a:r>
              <a:rPr lang="de-DE" dirty="0" err="1" smtClean="0"/>
              <a:t>Mindset</a:t>
            </a:r>
            <a:r>
              <a:rPr lang="de-DE" dirty="0" smtClean="0"/>
              <a:t> vs. Fixed </a:t>
            </a:r>
            <a:r>
              <a:rPr lang="de-DE" dirty="0" err="1" smtClean="0"/>
              <a:t>Mindset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Fixed </a:t>
            </a:r>
            <a:r>
              <a:rPr lang="de-DE" dirty="0" err="1" smtClean="0"/>
              <a:t>Mindset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65163" y="2474768"/>
            <a:ext cx="5157787" cy="3684588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„Ich kann das (nicht)“</a:t>
            </a:r>
          </a:p>
          <a:p>
            <a:pPr marL="0" indent="0">
              <a:buNone/>
            </a:pPr>
            <a:endParaRPr lang="de-D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Fehler = Scheitern</a:t>
            </a:r>
          </a:p>
          <a:p>
            <a:pPr marL="0" indent="0">
              <a:buNone/>
            </a:pPr>
            <a:endParaRPr lang="de-D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Begabung ist angeboren und unveränderlich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 smtClean="0"/>
              <a:t>Growth </a:t>
            </a:r>
            <a:r>
              <a:rPr lang="de-DE" dirty="0" err="1" smtClean="0"/>
              <a:t>Mindset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rgbClr val="00B050"/>
                </a:solidFill>
              </a:rPr>
              <a:t>„Ich kann dazulernen – auch wenn es gerade schwer ist“</a:t>
            </a:r>
          </a:p>
          <a:p>
            <a:pPr marL="0" indent="0">
              <a:buNone/>
            </a:pPr>
            <a:endParaRPr lang="de-DE" sz="12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de-DE" dirty="0" smtClean="0">
                <a:solidFill>
                  <a:srgbClr val="00B050"/>
                </a:solidFill>
              </a:rPr>
              <a:t>Fehler sind Lernchancen – keine Niederlagen</a:t>
            </a:r>
          </a:p>
          <a:p>
            <a:pPr marL="0" indent="0">
              <a:buNone/>
            </a:pPr>
            <a:endParaRPr lang="de-DE" sz="13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de-DE" dirty="0" smtClean="0">
                <a:solidFill>
                  <a:srgbClr val="00B050"/>
                </a:solidFill>
              </a:rPr>
              <a:t>Anstrengung lohnt sich </a:t>
            </a:r>
          </a:p>
          <a:p>
            <a:pPr marL="0" indent="0">
              <a:buNone/>
            </a:pPr>
            <a:endParaRPr lang="de-DE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de-DE" dirty="0" smtClean="0">
                <a:solidFill>
                  <a:srgbClr val="00B050"/>
                </a:solidFill>
              </a:rPr>
              <a:t>Feedback hilft mir, besser zu werden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279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Grundlagen Beziehungsaufbau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Beziehungen schwanken im Alltag – das ist normal</a:t>
            </a:r>
          </a:p>
          <a:p>
            <a:r>
              <a:rPr lang="de-DE" dirty="0" smtClean="0"/>
              <a:t>Ehrlichkeit stärkt Beziehungen</a:t>
            </a:r>
          </a:p>
          <a:p>
            <a:r>
              <a:rPr lang="de-DE" dirty="0" smtClean="0"/>
              <a:t>Kleine, positive Momente wirken groß</a:t>
            </a:r>
          </a:p>
          <a:p>
            <a:r>
              <a:rPr lang="de-DE" dirty="0" smtClean="0"/>
              <a:t>Achtsamkeit und Präsenz sind Beziehungs-</a:t>
            </a:r>
            <a:r>
              <a:rPr lang="de-DE" dirty="0"/>
              <a:t>B</a:t>
            </a:r>
            <a:r>
              <a:rPr lang="de-DE" dirty="0" smtClean="0"/>
              <a:t>ooster</a:t>
            </a:r>
          </a:p>
          <a:p>
            <a:r>
              <a:rPr lang="de-DE" dirty="0" smtClean="0"/>
              <a:t>Bindungstypen und frühe Erfahrungen beeinflussen spätere Beziehungen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998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Kommunikation als Schlüssel zum Beziehungsaufbau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 smtClean="0"/>
              <a:t>Aktives Zuhören und Empathie zeigen</a:t>
            </a:r>
          </a:p>
          <a:p>
            <a:r>
              <a:rPr lang="de-DE" dirty="0" smtClean="0"/>
              <a:t>Ich-Botschaften statt Du-Botschaften </a:t>
            </a:r>
          </a:p>
          <a:p>
            <a:r>
              <a:rPr lang="de-DE" dirty="0" smtClean="0"/>
              <a:t>Konstruktive Rückmeldung</a:t>
            </a:r>
          </a:p>
          <a:p>
            <a:r>
              <a:rPr lang="de-DE" dirty="0" smtClean="0"/>
              <a:t>Nonverbale Kommunikation</a:t>
            </a:r>
          </a:p>
          <a:p>
            <a:r>
              <a:rPr lang="de-DE" dirty="0" smtClean="0"/>
              <a:t>Deeskalations- und Konfliktgespräche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Nachfragen, Emotionen wahrnehmen</a:t>
            </a:r>
          </a:p>
          <a:p>
            <a:r>
              <a:rPr lang="de-DE" dirty="0" smtClean="0"/>
              <a:t>„Sprich von dir selbst“</a:t>
            </a:r>
          </a:p>
          <a:p>
            <a:endParaRPr lang="de-DE" sz="2000" dirty="0"/>
          </a:p>
          <a:p>
            <a:r>
              <a:rPr lang="de-DE" dirty="0"/>
              <a:t>s</a:t>
            </a:r>
            <a:r>
              <a:rPr lang="de-DE" dirty="0" smtClean="0"/>
              <a:t>tatt </a:t>
            </a:r>
            <a:r>
              <a:rPr lang="de-DE" dirty="0" err="1" smtClean="0"/>
              <a:t>Be</a:t>
            </a:r>
            <a:r>
              <a:rPr lang="de-DE" smtClean="0"/>
              <a:t>- oder </a:t>
            </a:r>
            <a:r>
              <a:rPr lang="de-DE" dirty="0" smtClean="0"/>
              <a:t>sogar Abwertung</a:t>
            </a:r>
          </a:p>
          <a:p>
            <a:r>
              <a:rPr lang="de-DE" dirty="0"/>
              <a:t>b</a:t>
            </a:r>
            <a:r>
              <a:rPr lang="de-DE" dirty="0" smtClean="0"/>
              <a:t>ewusst einsetzen</a:t>
            </a:r>
          </a:p>
          <a:p>
            <a:r>
              <a:rPr lang="de-DE" dirty="0" smtClean="0"/>
              <a:t>Konflikte sind dazu da, sie zu lösen und daran zu lernen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074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Kleine Übung zu ICH und DU-Botschaften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de-DE" dirty="0" smtClean="0"/>
              <a:t>Überlegen Sie sich ein Praxisbeispiel, in welchem Sie sich und/oder den Ablauf des Unterrichts gestört sehen</a:t>
            </a:r>
          </a:p>
          <a:p>
            <a:pPr marL="514350" indent="-514350">
              <a:buAutoNum type="arabicParenR"/>
            </a:pPr>
            <a:r>
              <a:rPr lang="de-DE" dirty="0" smtClean="0"/>
              <a:t>Berichten Sie dies Ihrem Gegenüber</a:t>
            </a:r>
          </a:p>
          <a:p>
            <a:pPr marL="514350" indent="-514350">
              <a:buAutoNum type="arabicParenR"/>
            </a:pPr>
            <a:r>
              <a:rPr lang="de-DE" dirty="0" smtClean="0"/>
              <a:t>Formulieren Sie einmal DU-Botschaften und wandeln diese dann in ICH –Botschaften um </a:t>
            </a:r>
          </a:p>
          <a:p>
            <a:pPr marL="514350" indent="-514350">
              <a:buAutoNum type="arabicParenR"/>
            </a:pPr>
            <a:r>
              <a:rPr lang="de-DE" dirty="0" smtClean="0"/>
              <a:t>Wie wirken die DU-Botschaften auf Sie? Wie die ICH-Botschaften? 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  Macht es einen Unterschied? Welchen?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132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Empathie und emotionale Intelligenz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 smtClean="0"/>
              <a:t>Emotionen erkennen und verstehen</a:t>
            </a:r>
          </a:p>
          <a:p>
            <a:r>
              <a:rPr lang="de-DE" dirty="0" smtClean="0"/>
              <a:t>Feinfühligkeit</a:t>
            </a:r>
          </a:p>
          <a:p>
            <a:r>
              <a:rPr lang="de-DE" dirty="0" smtClean="0"/>
              <a:t>Selbstreflexion der eigenen Emotion und Reaktion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Angemessen darauf reagieren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Besonders in sensiblen Phasen</a:t>
            </a:r>
          </a:p>
          <a:p>
            <a:r>
              <a:rPr lang="de-DE" dirty="0"/>
              <a:t>k</a:t>
            </a:r>
            <a:r>
              <a:rPr lang="de-DE" dirty="0" smtClean="0"/>
              <a:t>urz inne halten vor einer Reaktion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6240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Beziehung und Professionalität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 smtClean="0"/>
              <a:t>Balance zwischen Nähe und Distanz</a:t>
            </a:r>
          </a:p>
          <a:p>
            <a:r>
              <a:rPr lang="de-DE" dirty="0" smtClean="0"/>
              <a:t>Bewahrung von </a:t>
            </a:r>
            <a:r>
              <a:rPr lang="de-DE" b="1" dirty="0" smtClean="0"/>
              <a:t>Rollenbewusstsein</a:t>
            </a:r>
          </a:p>
          <a:p>
            <a:r>
              <a:rPr lang="de-DE" dirty="0" smtClean="0"/>
              <a:t>Grenzen respektvoll und klar kommunizieren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Wie viel Nähe möchte ich zulassen?</a:t>
            </a:r>
          </a:p>
          <a:p>
            <a:r>
              <a:rPr lang="de-DE" dirty="0" smtClean="0"/>
              <a:t>Lehrkraft ist Lehrkraft – nicht Freund*in</a:t>
            </a:r>
          </a:p>
          <a:p>
            <a:r>
              <a:rPr lang="de-DE" dirty="0" smtClean="0"/>
              <a:t>Und dies auch den Schülern*innen zugestehen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462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Übung: „Welche Rolle habe ich hier gerade?“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Ziel der Übung: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dirty="0" smtClean="0"/>
              <a:t>Sie reflektieren ihr eigenes Rollenverständnis im Schulalltag und erkennen , wann Sie bewusst in welcher Rolle handeln – und wann unbewusst alte Muster greifen“	</a:t>
            </a:r>
          </a:p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675" y="4139737"/>
            <a:ext cx="2036619" cy="184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52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Beispiele für Rollen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Wissensvermittler*in</a:t>
            </a:r>
          </a:p>
          <a:p>
            <a:r>
              <a:rPr lang="de-DE" dirty="0" smtClean="0"/>
              <a:t>Beziehungsarbeiter*in</a:t>
            </a:r>
          </a:p>
          <a:p>
            <a:r>
              <a:rPr lang="de-DE" dirty="0" smtClean="0"/>
              <a:t>Führungskraft/Klassenleitung</a:t>
            </a:r>
          </a:p>
          <a:p>
            <a:r>
              <a:rPr lang="de-DE" dirty="0" smtClean="0"/>
              <a:t>Coach/ Lernbegleiter*in</a:t>
            </a:r>
          </a:p>
          <a:p>
            <a:r>
              <a:rPr lang="de-DE" dirty="0" smtClean="0"/>
              <a:t>Kontrolleur*in /Regelhüter*in</a:t>
            </a:r>
          </a:p>
          <a:p>
            <a:r>
              <a:rPr lang="de-DE" dirty="0" smtClean="0"/>
              <a:t>Vorbild /Haltungsträger*in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171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 der Präsentation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Die Bedeutung von Emotionen im Unterricht</a:t>
            </a:r>
          </a:p>
          <a:p>
            <a:r>
              <a:rPr lang="de-DE" dirty="0" smtClean="0"/>
              <a:t>Das Prinzip der Neuen Autorität</a:t>
            </a:r>
          </a:p>
          <a:p>
            <a:r>
              <a:rPr lang="de-DE" dirty="0" smtClean="0"/>
              <a:t>Das Growth </a:t>
            </a:r>
            <a:r>
              <a:rPr lang="de-DE" dirty="0" err="1" smtClean="0"/>
              <a:t>Mindset</a:t>
            </a:r>
            <a:r>
              <a:rPr lang="de-DE" dirty="0"/>
              <a:t> </a:t>
            </a:r>
            <a:r>
              <a:rPr lang="de-DE" dirty="0" smtClean="0"/>
              <a:t>– Lernen ist entwickelbar</a:t>
            </a:r>
          </a:p>
          <a:p>
            <a:r>
              <a:rPr lang="de-DE" dirty="0" smtClean="0"/>
              <a:t>Grundlagen Beziehungsaufbau</a:t>
            </a:r>
          </a:p>
          <a:p>
            <a:r>
              <a:rPr lang="de-DE" dirty="0" smtClean="0"/>
              <a:t>Kommunikation als </a:t>
            </a:r>
            <a:r>
              <a:rPr lang="de-DE" smtClean="0"/>
              <a:t>Schlüssel für </a:t>
            </a:r>
            <a:r>
              <a:rPr lang="de-DE" dirty="0" smtClean="0"/>
              <a:t>Beziehungsaufbau</a:t>
            </a:r>
          </a:p>
          <a:p>
            <a:r>
              <a:rPr lang="de-DE" dirty="0" smtClean="0"/>
              <a:t>Empathie und emotionale Intelligenz</a:t>
            </a:r>
          </a:p>
          <a:p>
            <a:r>
              <a:rPr lang="de-DE" dirty="0" smtClean="0"/>
              <a:t>Beziehung und Professionalität</a:t>
            </a:r>
          </a:p>
          <a:p>
            <a:r>
              <a:rPr lang="de-DE" dirty="0" smtClean="0"/>
              <a:t>Rollen in der Schule</a:t>
            </a:r>
          </a:p>
          <a:p>
            <a:r>
              <a:rPr lang="de-DE" dirty="0" smtClean="0"/>
              <a:t>Methoden für den Beziehungsaufbau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166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Abschlussfrage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dirty="0" smtClean="0"/>
              <a:t>„Woran merke ich, dass ich gerade wieder in meiner bewussten Rolle bin?“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99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Methoden für den Beziehungsaufbau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de-DE" dirty="0" smtClean="0"/>
              <a:t>Haltung als Basis</a:t>
            </a:r>
          </a:p>
          <a:p>
            <a:pPr marL="0" indent="0">
              <a:buNone/>
            </a:pPr>
            <a:endParaRPr lang="de-DE" dirty="0" smtClean="0"/>
          </a:p>
          <a:p>
            <a:pPr marL="457200" lvl="1" indent="0">
              <a:buNone/>
            </a:pPr>
            <a:r>
              <a:rPr lang="de-DE" dirty="0" smtClean="0"/>
              <a:t>„Streng in der Sache – zugewandt zur Person“</a:t>
            </a:r>
          </a:p>
          <a:p>
            <a:pPr marL="457200" lvl="1" indent="0">
              <a:buNone/>
            </a:pPr>
            <a:endParaRPr lang="de-DE" dirty="0"/>
          </a:p>
          <a:p>
            <a:pPr marL="457200" lvl="1" indent="0">
              <a:buNone/>
            </a:pPr>
            <a:r>
              <a:rPr lang="de-DE" dirty="0" smtClean="0"/>
              <a:t>Respekt auf Augenhöhe – kein „</a:t>
            </a:r>
            <a:r>
              <a:rPr lang="de-DE" dirty="0" err="1" smtClean="0"/>
              <a:t>Kumpelstil</a:t>
            </a:r>
            <a:r>
              <a:rPr lang="de-DE" dirty="0" smtClean="0"/>
              <a:t>“ aber echte Beziehung</a:t>
            </a:r>
          </a:p>
          <a:p>
            <a:pPr marL="457200" lvl="1" indent="0">
              <a:buNone/>
            </a:pPr>
            <a:endParaRPr lang="de-DE" dirty="0"/>
          </a:p>
          <a:p>
            <a:pPr marL="457200" lvl="1" indent="0">
              <a:buNone/>
            </a:pPr>
            <a:r>
              <a:rPr lang="de-DE" dirty="0" smtClean="0"/>
              <a:t>Jugendliche wollen </a:t>
            </a:r>
            <a:r>
              <a:rPr lang="de-DE" b="1" dirty="0" smtClean="0"/>
              <a:t>ernst</a:t>
            </a:r>
            <a:r>
              <a:rPr lang="de-DE" dirty="0" smtClean="0"/>
              <a:t> </a:t>
            </a:r>
            <a:r>
              <a:rPr lang="de-DE" b="1" dirty="0" smtClean="0"/>
              <a:t>genommen</a:t>
            </a:r>
            <a:r>
              <a:rPr lang="de-DE" dirty="0" smtClean="0"/>
              <a:t> – nicht kontrolliert werden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182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2) Beziehungsaufbau im Unterrichtsalltag</a:t>
            </a:r>
          </a:p>
          <a:p>
            <a:pPr marL="0" indent="0">
              <a:buNone/>
            </a:pPr>
            <a:r>
              <a:rPr lang="de-DE" dirty="0"/>
              <a:t>	</a:t>
            </a:r>
            <a:endParaRPr lang="de-DE" dirty="0" smtClean="0"/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Verlässliche Minisignale</a:t>
            </a:r>
          </a:p>
          <a:p>
            <a:pPr lvl="2"/>
            <a:r>
              <a:rPr lang="de-DE" dirty="0" smtClean="0"/>
              <a:t>Begrüßung an der Tür (kurzer Blickkontakt, Name)</a:t>
            </a:r>
          </a:p>
          <a:p>
            <a:pPr lvl="2"/>
            <a:r>
              <a:rPr lang="de-DE" dirty="0" smtClean="0"/>
              <a:t>Kurze Check-ins: „Alles klar heute?“</a:t>
            </a:r>
          </a:p>
          <a:p>
            <a:pPr lvl="2"/>
            <a:r>
              <a:rPr lang="de-DE" dirty="0" smtClean="0"/>
              <a:t>Wahrnehmen statt bewerten: „Du wirkst gerade unruhig“</a:t>
            </a:r>
          </a:p>
          <a:p>
            <a:pPr marL="914400" lvl="2" indent="0">
              <a:buNone/>
            </a:pPr>
            <a:r>
              <a:rPr lang="de-DE" sz="2800" dirty="0" smtClean="0"/>
              <a:t>Persönliche Anknüpfung</a:t>
            </a:r>
          </a:p>
          <a:p>
            <a:pPr lvl="2"/>
            <a:r>
              <a:rPr lang="de-DE" dirty="0" smtClean="0"/>
              <a:t>Interessen aufgreifen (Sport, Musik, Gaming – ohne Anbiederung)</a:t>
            </a:r>
          </a:p>
          <a:p>
            <a:pPr lvl="2"/>
            <a:r>
              <a:rPr lang="de-DE" dirty="0" smtClean="0"/>
              <a:t>Gelegentlich fragen: „Wie lief das Spiel/die Präsentation)</a:t>
            </a:r>
          </a:p>
          <a:p>
            <a:pPr lvl="2"/>
            <a:r>
              <a:rPr lang="de-DE" dirty="0" smtClean="0"/>
              <a:t>Kleine, individuelle Gespräche bei Arbeitsphasen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569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3) Kommunikation in Konflikten (sehr wirksam!)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sz="2400" b="1" dirty="0" smtClean="0"/>
              <a:t>Nicht vor der Klasse eskalieren</a:t>
            </a:r>
          </a:p>
          <a:p>
            <a:pPr marL="0" indent="0">
              <a:buNone/>
            </a:pPr>
            <a:endParaRPr lang="de-DE" sz="2400" b="1" dirty="0" smtClean="0"/>
          </a:p>
          <a:p>
            <a:pPr marL="0" indent="0">
              <a:buNone/>
            </a:pPr>
            <a:r>
              <a:rPr lang="de-DE" sz="2400" b="1" dirty="0"/>
              <a:t>	</a:t>
            </a:r>
            <a:r>
              <a:rPr lang="de-DE" sz="2400" dirty="0" smtClean="0"/>
              <a:t>Zeit gewinnen: „Wir klären das nach der Stunde“</a:t>
            </a:r>
          </a:p>
          <a:p>
            <a:pPr marL="0" indent="0">
              <a:buNone/>
            </a:pPr>
            <a:endParaRPr lang="de-DE" sz="2400" dirty="0" smtClean="0"/>
          </a:p>
          <a:p>
            <a:pPr marL="457200" lvl="1" indent="0">
              <a:buNone/>
            </a:pPr>
            <a:r>
              <a:rPr lang="de-DE" b="1" dirty="0"/>
              <a:t>	</a:t>
            </a:r>
            <a:r>
              <a:rPr lang="de-DE" dirty="0" smtClean="0"/>
              <a:t>ICH-Botschaften: „Ich brauche gerade Ruhe, damit alle arbeiten können“.</a:t>
            </a:r>
          </a:p>
          <a:p>
            <a:pPr marL="457200" lvl="1" indent="0">
              <a:buNone/>
            </a:pPr>
            <a:endParaRPr lang="de-DE" dirty="0"/>
          </a:p>
          <a:p>
            <a:pPr marL="457200" lvl="1" indent="0">
              <a:buNone/>
            </a:pPr>
            <a:r>
              <a:rPr lang="de-DE" dirty="0" smtClean="0"/>
              <a:t>	Nach dem Konflikt </a:t>
            </a:r>
            <a:r>
              <a:rPr lang="de-DE" b="1" dirty="0" smtClean="0"/>
              <a:t>Beziehung</a:t>
            </a:r>
            <a:r>
              <a:rPr lang="de-DE" dirty="0" smtClean="0"/>
              <a:t> </a:t>
            </a:r>
            <a:r>
              <a:rPr lang="de-DE" b="1" dirty="0" smtClean="0"/>
              <a:t>reparieren</a:t>
            </a:r>
            <a:r>
              <a:rPr lang="de-DE" dirty="0" smtClean="0"/>
              <a:t>:</a:t>
            </a:r>
          </a:p>
          <a:p>
            <a:pPr marL="457200" lvl="1" indent="0">
              <a:buNone/>
            </a:pPr>
            <a:r>
              <a:rPr lang="de-DE" dirty="0"/>
              <a:t>	</a:t>
            </a:r>
            <a:r>
              <a:rPr lang="de-DE" dirty="0" smtClean="0"/>
              <a:t>(Kurzgespräch, Handschlag, positives Signal)</a:t>
            </a:r>
          </a:p>
          <a:p>
            <a:pPr marL="457200" lvl="1" indent="0">
              <a:buNone/>
            </a:pPr>
            <a:r>
              <a:rPr lang="de-DE" dirty="0" smtClean="0"/>
              <a:t>	</a:t>
            </a:r>
          </a:p>
          <a:p>
            <a:pPr marL="457200" lvl="1" indent="0">
              <a:buNone/>
            </a:pPr>
            <a:endParaRPr lang="de-DE" dirty="0" smtClean="0"/>
          </a:p>
          <a:p>
            <a:pPr marL="457200" lvl="1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b="1" dirty="0" smtClean="0"/>
          </a:p>
          <a:p>
            <a:pPr marL="457200" lvl="1" indent="0">
              <a:buNone/>
            </a:pP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388923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4) Beteiligung und Autonomie fördern</a:t>
            </a:r>
          </a:p>
          <a:p>
            <a:r>
              <a:rPr lang="de-DE" dirty="0" smtClean="0"/>
              <a:t>Mitbestimmung bei:</a:t>
            </a:r>
          </a:p>
          <a:p>
            <a:pPr lvl="1"/>
            <a:r>
              <a:rPr lang="de-DE" dirty="0" smtClean="0"/>
              <a:t>Sitzordnung (im Rahmen)</a:t>
            </a:r>
          </a:p>
          <a:p>
            <a:pPr lvl="1"/>
            <a:r>
              <a:rPr lang="de-DE" dirty="0" smtClean="0"/>
              <a:t>Sozialformen</a:t>
            </a:r>
          </a:p>
          <a:p>
            <a:pPr lvl="1"/>
            <a:r>
              <a:rPr lang="de-DE" dirty="0" smtClean="0"/>
              <a:t>Themenzugängen/Produktformen</a:t>
            </a:r>
          </a:p>
          <a:p>
            <a:r>
              <a:rPr lang="de-DE" dirty="0" smtClean="0"/>
              <a:t>Klassenregeln gemeinsam evaluieren</a:t>
            </a:r>
          </a:p>
          <a:p>
            <a:pPr lvl="1"/>
            <a:r>
              <a:rPr lang="de-DE" dirty="0" smtClean="0"/>
              <a:t>„Welche Regel hilft uns wirklich?“</a:t>
            </a:r>
          </a:p>
          <a:p>
            <a:r>
              <a:rPr lang="de-DE" dirty="0" smtClean="0"/>
              <a:t>Verantwortung übertragen:</a:t>
            </a:r>
          </a:p>
          <a:p>
            <a:pPr lvl="1"/>
            <a:r>
              <a:rPr lang="de-DE" dirty="0" smtClean="0"/>
              <a:t>Materialdienst, Zeitwächter*in, Technik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574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5) Struktur = Beziehungssicherheit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sz="2400" dirty="0" smtClean="0"/>
              <a:t>Klare Stundenstruktur (Start – Arbeitsphase – Abschluss)</a:t>
            </a:r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dirty="0" smtClean="0"/>
              <a:t>Rituale:</a:t>
            </a:r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dirty="0" smtClean="0"/>
              <a:t>	</a:t>
            </a:r>
            <a:r>
              <a:rPr lang="de-DE" sz="2400" b="1" dirty="0" smtClean="0"/>
              <a:t>Einstieg</a:t>
            </a:r>
            <a:r>
              <a:rPr lang="de-DE" sz="2400" dirty="0" smtClean="0"/>
              <a:t> (Impulsfrage, kurzes Warm-up)</a:t>
            </a:r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dirty="0" smtClean="0"/>
              <a:t>	</a:t>
            </a:r>
            <a:r>
              <a:rPr lang="de-DE" sz="2400" b="1" dirty="0" smtClean="0"/>
              <a:t>Abschlussrunde</a:t>
            </a:r>
            <a:r>
              <a:rPr lang="de-DE" sz="2400" dirty="0" smtClean="0"/>
              <a:t>: „Was hast du heute verstanden?“</a:t>
            </a:r>
          </a:p>
          <a:p>
            <a:pPr marL="0" indent="0">
              <a:buNone/>
            </a:pPr>
            <a:endParaRPr lang="de-DE" sz="2400" dirty="0" smtClean="0"/>
          </a:p>
          <a:p>
            <a:pPr marL="457200" lvl="1" indent="0">
              <a:buNone/>
            </a:pPr>
            <a:r>
              <a:rPr lang="de-DE" dirty="0"/>
              <a:t>	</a:t>
            </a:r>
            <a:r>
              <a:rPr lang="de-DE" dirty="0" smtClean="0"/>
              <a:t>	Transparente Konsequenzen (angekündigt, ruhig umgesetzt)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281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6) Umgang mit „schwierigen“ Schülern*innen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sz="2400" dirty="0" smtClean="0"/>
              <a:t>Beziehung </a:t>
            </a:r>
            <a:r>
              <a:rPr lang="de-DE" sz="2400" b="1" dirty="0" smtClean="0"/>
              <a:t>vor</a:t>
            </a:r>
            <a:r>
              <a:rPr lang="de-DE" sz="2400" dirty="0" smtClean="0"/>
              <a:t> Sanktion</a:t>
            </a:r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dirty="0" smtClean="0"/>
              <a:t>Einzelgespräch mit Zielvereinbarungen: </a:t>
            </a:r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dirty="0" smtClean="0"/>
              <a:t>	„Was brauchst du, um im Unterricht mitzumachen?“</a:t>
            </a:r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dirty="0" smtClean="0"/>
              <a:t>Positive Erwartungen formulieren:</a:t>
            </a:r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dirty="0" smtClean="0"/>
              <a:t>	„Ich traue dir zu, das hinzukriegen“	</a:t>
            </a:r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dirty="0" smtClean="0"/>
              <a:t>Erfolg sofort zurückmelden (auch minimal)</a:t>
            </a:r>
          </a:p>
        </p:txBody>
      </p:sp>
    </p:spTree>
    <p:extLst>
      <p:ext uri="{BB962C8B-B14F-4D97-AF65-F5344CB8AC3E}">
        <p14:creationId xmlns:p14="http://schemas.microsoft.com/office/powerpoint/2010/main" val="395601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7) Humor und Authentizität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sz="2400" dirty="0" smtClean="0"/>
              <a:t>Ironie vorsichtig – Sarkasmus vermeiden</a:t>
            </a:r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dirty="0" smtClean="0"/>
              <a:t>Eigene Fehler zugeben – Vorbildwirkung</a:t>
            </a:r>
          </a:p>
          <a:p>
            <a:pPr marL="0" indent="0">
              <a:buNone/>
            </a:pPr>
            <a:endParaRPr lang="de-DE" sz="2400" dirty="0" smtClean="0"/>
          </a:p>
          <a:p>
            <a:pPr marL="0" indent="0">
              <a:buNone/>
            </a:pPr>
            <a:r>
              <a:rPr lang="de-DE" sz="2400" dirty="0"/>
              <a:t>	</a:t>
            </a:r>
            <a:r>
              <a:rPr lang="de-DE" sz="2400" dirty="0" smtClean="0"/>
              <a:t>Humor entspannt – nicht bloßstellend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57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8) Typische </a:t>
            </a:r>
            <a:r>
              <a:rPr lang="de-DE" dirty="0" err="1" smtClean="0"/>
              <a:t>No</a:t>
            </a:r>
            <a:r>
              <a:rPr lang="de-DE" dirty="0" smtClean="0"/>
              <a:t>- Goes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Bloßstellen vor der Gruppe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Machtkämpfe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Unklare Regeln und inkonsequentes Handeln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Öffentliche Ironie auf Schüler*innenkosten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525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Handout</a:t>
            </a:r>
            <a:endParaRPr lang="de-DE" dirty="0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484" y="2086494"/>
            <a:ext cx="3358342" cy="3076315"/>
          </a:xfrm>
        </p:spPr>
      </p:pic>
    </p:spTree>
    <p:extLst>
      <p:ext uri="{BB962C8B-B14F-4D97-AF65-F5344CB8AC3E}">
        <p14:creationId xmlns:p14="http://schemas.microsoft.com/office/powerpoint/2010/main" val="269625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Bedeutung von Emotionen im Unterricht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Lernen ist emotional:</a:t>
            </a:r>
          </a:p>
          <a:p>
            <a:pPr lvl="1"/>
            <a:r>
              <a:rPr lang="de-DE" dirty="0" smtClean="0"/>
              <a:t>Positive Emotionen fördern Aufmerksamkeit, Motivation und Gedächtnisleistung</a:t>
            </a:r>
          </a:p>
          <a:p>
            <a:r>
              <a:rPr lang="de-DE" dirty="0" smtClean="0"/>
              <a:t>Emotionen steuern Verhalten</a:t>
            </a:r>
          </a:p>
          <a:p>
            <a:pPr lvl="1"/>
            <a:r>
              <a:rPr lang="de-DE" dirty="0" smtClean="0"/>
              <a:t>Angst, Frust und Scham blockieren Lernprozesse – Sicherheit und Zugehörigkeit öffnen sie</a:t>
            </a:r>
          </a:p>
          <a:p>
            <a:r>
              <a:rPr lang="de-DE" dirty="0" smtClean="0"/>
              <a:t>Beziehung vor Inhalt</a:t>
            </a:r>
          </a:p>
          <a:p>
            <a:pPr lvl="1"/>
            <a:r>
              <a:rPr lang="de-DE" dirty="0" smtClean="0"/>
              <a:t>Eine wertschätzende Lehrer*innen-Schüler*innen-Beziehung schafft emotionale Lernbereitschaft</a:t>
            </a:r>
          </a:p>
          <a:p>
            <a:r>
              <a:rPr lang="de-DE" dirty="0" smtClean="0"/>
              <a:t>Emotionale Kompetenz ist Schlüsselkompetenz</a:t>
            </a:r>
          </a:p>
          <a:p>
            <a:pPr lvl="1"/>
            <a:r>
              <a:rPr lang="de-DE" dirty="0" smtClean="0"/>
              <a:t>Kinder lernen im Unterricht, Gefühle wahrzunehmen, zu benennen und zu regulieren</a:t>
            </a:r>
          </a:p>
          <a:p>
            <a:r>
              <a:rPr lang="de-DE" dirty="0" smtClean="0"/>
              <a:t>Lehrer*</a:t>
            </a:r>
            <a:r>
              <a:rPr lang="de-DE" dirty="0" err="1" smtClean="0"/>
              <a:t>innenemotionen</a:t>
            </a:r>
            <a:r>
              <a:rPr lang="de-DE" dirty="0" smtClean="0"/>
              <a:t> wirken ansteckend</a:t>
            </a:r>
          </a:p>
          <a:p>
            <a:pPr lvl="1"/>
            <a:r>
              <a:rPr lang="de-DE" dirty="0" smtClean="0"/>
              <a:t>Die emotionale Haltung der Lehrkraft prägt das Klassenklima maßgeblich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602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3600" dirty="0" smtClean="0"/>
              <a:t>Vielen Dank für Ihre Aufmerksamkeit </a:t>
            </a:r>
            <a:r>
              <a:rPr lang="de-DE" sz="3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 </a:t>
            </a:r>
            <a:endParaRPr lang="de-DE" sz="36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17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Quellenangaben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b="1" dirty="0"/>
              <a:t>Neue Autorität &amp; pädagogische Haltung</a:t>
            </a:r>
            <a:endParaRPr lang="de-DE" dirty="0"/>
          </a:p>
          <a:p>
            <a:pPr lvl="0"/>
            <a:r>
              <a:rPr lang="de-DE" dirty="0"/>
              <a:t>Omer, H. &amp; von Schlippe, A. (2016). </a:t>
            </a:r>
            <a:r>
              <a:rPr lang="de-DE" i="1" dirty="0"/>
              <a:t>Stärke statt Macht. Neue Autorität in Familie, Schule und Gemeinde</a:t>
            </a:r>
            <a:r>
              <a:rPr lang="de-DE" dirty="0"/>
              <a:t>. Göttingen: </a:t>
            </a:r>
            <a:r>
              <a:rPr lang="de-DE" dirty="0" err="1"/>
              <a:t>Vandenhoeck</a:t>
            </a:r>
            <a:r>
              <a:rPr lang="de-DE" dirty="0"/>
              <a:t> &amp; Ruprecht.</a:t>
            </a:r>
          </a:p>
          <a:p>
            <a:pPr lvl="0"/>
            <a:r>
              <a:rPr lang="de-DE" dirty="0"/>
              <a:t>Omer, H. (2015). </a:t>
            </a:r>
            <a:r>
              <a:rPr lang="de-DE" i="1" dirty="0"/>
              <a:t>Gewaltloser Widerstand in der Schule</a:t>
            </a:r>
            <a:r>
              <a:rPr lang="de-DE" dirty="0"/>
              <a:t>. Göttingen: </a:t>
            </a:r>
            <a:r>
              <a:rPr lang="de-DE" dirty="0" err="1"/>
              <a:t>Vandenhoeck</a:t>
            </a:r>
            <a:r>
              <a:rPr lang="de-DE" dirty="0"/>
              <a:t> &amp; Ruprecht.</a:t>
            </a:r>
          </a:p>
          <a:p>
            <a:r>
              <a:rPr lang="de-DE" b="1" dirty="0"/>
              <a:t>Beziehung, Präsenz und professionelle Rolle</a:t>
            </a:r>
            <a:endParaRPr lang="de-DE" dirty="0"/>
          </a:p>
          <a:p>
            <a:pPr lvl="0"/>
            <a:r>
              <a:rPr lang="de-DE" dirty="0"/>
              <a:t>Hattie, J. (2013). </a:t>
            </a:r>
            <a:r>
              <a:rPr lang="de-DE" i="1" dirty="0"/>
              <a:t>Visible Learning</a:t>
            </a:r>
            <a:r>
              <a:rPr lang="de-DE" dirty="0"/>
              <a:t>. </a:t>
            </a:r>
            <a:r>
              <a:rPr lang="de-DE" dirty="0" err="1"/>
              <a:t>Baltmannsweiler</a:t>
            </a:r>
            <a:r>
              <a:rPr lang="de-DE" dirty="0"/>
              <a:t>: Schneider Verlag </a:t>
            </a:r>
            <a:r>
              <a:rPr lang="de-DE" dirty="0" err="1"/>
              <a:t>Hohengehren</a:t>
            </a:r>
            <a:r>
              <a:rPr lang="de-DE" dirty="0"/>
              <a:t>.</a:t>
            </a:r>
          </a:p>
          <a:p>
            <a:pPr lvl="0"/>
            <a:r>
              <a:rPr lang="de-DE" dirty="0" err="1"/>
              <a:t>Helsper</a:t>
            </a:r>
            <a:r>
              <a:rPr lang="de-DE" dirty="0"/>
              <a:t>, W. (2018). </a:t>
            </a:r>
            <a:r>
              <a:rPr lang="de-DE" i="1" dirty="0"/>
              <a:t>Lehrerprofessionalität – der strukturtheoretische Ansatz</a:t>
            </a:r>
            <a:r>
              <a:rPr lang="de-DE" dirty="0"/>
              <a:t>. Opladen: Barbara </a:t>
            </a:r>
            <a:r>
              <a:rPr lang="de-DE" dirty="0" err="1"/>
              <a:t>Budrich</a:t>
            </a:r>
            <a:r>
              <a:rPr lang="de-DE" dirty="0"/>
              <a:t>.</a:t>
            </a:r>
          </a:p>
          <a:p>
            <a:r>
              <a:rPr lang="de-DE" b="1" dirty="0"/>
              <a:t>Emotionen, Lernen und Selbstregulation</a:t>
            </a:r>
            <a:endParaRPr lang="de-DE" dirty="0"/>
          </a:p>
          <a:p>
            <a:pPr lvl="0"/>
            <a:r>
              <a:rPr lang="de-DE" dirty="0" err="1"/>
              <a:t>Hüther</a:t>
            </a:r>
            <a:r>
              <a:rPr lang="de-DE" dirty="0"/>
              <a:t>, G. (2016). </a:t>
            </a:r>
            <a:r>
              <a:rPr lang="de-DE" i="1" dirty="0"/>
              <a:t>Was wir sind und was wir sein könnten</a:t>
            </a:r>
            <a:r>
              <a:rPr lang="de-DE" dirty="0"/>
              <a:t>. Frankfurt am Main: Fischer.</a:t>
            </a:r>
          </a:p>
          <a:p>
            <a:pPr lvl="0"/>
            <a:r>
              <a:rPr lang="de-DE" dirty="0"/>
              <a:t>Spitzer, M. (2017). </a:t>
            </a:r>
            <a:r>
              <a:rPr lang="de-DE" i="1" dirty="0"/>
              <a:t>Lernen – Gehirnforschung und die Schule des Lebens</a:t>
            </a:r>
            <a:r>
              <a:rPr lang="de-DE" dirty="0"/>
              <a:t>. Heidelberg: Spektrum.</a:t>
            </a:r>
          </a:p>
          <a:p>
            <a:r>
              <a:rPr lang="de-DE" b="1" dirty="0"/>
              <a:t>Growth </a:t>
            </a:r>
            <a:r>
              <a:rPr lang="de-DE" b="1" dirty="0" err="1"/>
              <a:t>Mindset</a:t>
            </a:r>
            <a:r>
              <a:rPr lang="de-DE" b="1" dirty="0"/>
              <a:t> &amp; Lernhaltung</a:t>
            </a:r>
            <a:endParaRPr lang="de-DE" dirty="0"/>
          </a:p>
          <a:p>
            <a:pPr lvl="0"/>
            <a:r>
              <a:rPr lang="de-DE" dirty="0" err="1"/>
              <a:t>Dweck</a:t>
            </a:r>
            <a:r>
              <a:rPr lang="de-DE" dirty="0"/>
              <a:t>, C. (2017). </a:t>
            </a:r>
            <a:r>
              <a:rPr lang="de-DE" i="1" dirty="0" err="1"/>
              <a:t>Mindset</a:t>
            </a:r>
            <a:r>
              <a:rPr lang="de-DE" i="1" dirty="0"/>
              <a:t>: </a:t>
            </a:r>
            <a:r>
              <a:rPr lang="de-DE" i="1" dirty="0" err="1"/>
              <a:t>Changing</a:t>
            </a:r>
            <a:r>
              <a:rPr lang="de-DE" i="1" dirty="0"/>
              <a:t> </a:t>
            </a:r>
            <a:r>
              <a:rPr lang="de-DE" i="1" dirty="0" err="1"/>
              <a:t>the</a:t>
            </a:r>
            <a:r>
              <a:rPr lang="de-DE" i="1" dirty="0"/>
              <a:t> Way </a:t>
            </a:r>
            <a:r>
              <a:rPr lang="de-DE" i="1" dirty="0" err="1"/>
              <a:t>You</a:t>
            </a:r>
            <a:r>
              <a:rPr lang="de-DE" i="1" dirty="0"/>
              <a:t> Think </a:t>
            </a:r>
            <a:r>
              <a:rPr lang="de-DE" i="1" dirty="0" err="1"/>
              <a:t>to</a:t>
            </a:r>
            <a:r>
              <a:rPr lang="de-DE" i="1" dirty="0"/>
              <a:t> </a:t>
            </a:r>
            <a:r>
              <a:rPr lang="de-DE" i="1" dirty="0" err="1"/>
              <a:t>Fulfil</a:t>
            </a:r>
            <a:r>
              <a:rPr lang="de-DE" i="1" dirty="0"/>
              <a:t> </a:t>
            </a:r>
            <a:r>
              <a:rPr lang="de-DE" i="1" dirty="0" err="1"/>
              <a:t>Your</a:t>
            </a:r>
            <a:r>
              <a:rPr lang="de-DE" i="1" dirty="0"/>
              <a:t> Potential</a:t>
            </a:r>
            <a:r>
              <a:rPr lang="de-DE" dirty="0"/>
              <a:t>. New York: </a:t>
            </a:r>
            <a:r>
              <a:rPr lang="de-DE" dirty="0" err="1"/>
              <a:t>Ballan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559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7" y="906087"/>
            <a:ext cx="3932237" cy="1500447"/>
          </a:xfrm>
        </p:spPr>
        <p:txBody>
          <a:bodyPr>
            <a:normAutofit/>
          </a:bodyPr>
          <a:lstStyle/>
          <a:p>
            <a:r>
              <a:rPr lang="de-DE" dirty="0" smtClean="0"/>
              <a:t>Emotionen sind keine Störungen – sie sind Informationen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DE" dirty="0" smtClean="0"/>
              <a:t>3 Praxisimpulse für den Unterrichtsalltag:</a:t>
            </a:r>
          </a:p>
          <a:p>
            <a:pPr marL="514350" indent="-514350">
              <a:buAutoNum type="arabicParenR"/>
            </a:pPr>
            <a:r>
              <a:rPr lang="de-DE" dirty="0" smtClean="0">
                <a:solidFill>
                  <a:schemeClr val="accent6"/>
                </a:solidFill>
              </a:rPr>
              <a:t>Wahrnehmen</a:t>
            </a:r>
            <a:r>
              <a:rPr lang="de-DE" dirty="0" smtClean="0"/>
              <a:t> statt </a:t>
            </a:r>
            <a:r>
              <a:rPr lang="de-DE" dirty="0" smtClean="0">
                <a:solidFill>
                  <a:srgbClr val="FF0000"/>
                </a:solidFill>
              </a:rPr>
              <a:t>wegdrücken </a:t>
            </a:r>
          </a:p>
          <a:p>
            <a:pPr marL="971550" lvl="1" indent="-514350">
              <a:buAutoNum type="arabicParenR"/>
            </a:pPr>
            <a:r>
              <a:rPr lang="de-DE" dirty="0" smtClean="0"/>
              <a:t>„Was fühle ich gerade - und warum?“</a:t>
            </a:r>
          </a:p>
          <a:p>
            <a:pPr marL="971550" lvl="1" indent="-514350">
              <a:buAutoNum type="arabicParenR"/>
            </a:pPr>
            <a:r>
              <a:rPr lang="de-DE" dirty="0" smtClean="0"/>
              <a:t>10-Sekunden-Check zwischen zwei Situationen</a:t>
            </a:r>
          </a:p>
          <a:p>
            <a:pPr marL="514350" indent="-514350">
              <a:buAutoNum type="arabicParenR"/>
            </a:pPr>
            <a:r>
              <a:rPr lang="de-DE" dirty="0" smtClean="0">
                <a:solidFill>
                  <a:schemeClr val="accent6"/>
                </a:solidFill>
              </a:rPr>
              <a:t>Benennen</a:t>
            </a:r>
            <a:r>
              <a:rPr lang="de-DE" dirty="0" smtClean="0"/>
              <a:t> ohne </a:t>
            </a:r>
            <a:r>
              <a:rPr lang="de-DE" dirty="0" smtClean="0">
                <a:solidFill>
                  <a:srgbClr val="FF0000"/>
                </a:solidFill>
              </a:rPr>
              <a:t>Bewertung</a:t>
            </a:r>
          </a:p>
          <a:p>
            <a:pPr marL="971550" lvl="1" indent="-514350">
              <a:buAutoNum type="arabicParenR"/>
            </a:pPr>
            <a:r>
              <a:rPr lang="de-DE" dirty="0" smtClean="0"/>
              <a:t>Innerlich: „Ich bin gerade ärgerlich, nicht unfähig“	</a:t>
            </a:r>
          </a:p>
          <a:p>
            <a:pPr marL="971550" lvl="1" indent="-514350">
              <a:buAutoNum type="arabicParenR"/>
            </a:pPr>
            <a:r>
              <a:rPr lang="de-DE" dirty="0" smtClean="0"/>
              <a:t>Trennung von Gefühlen und Handlung</a:t>
            </a:r>
          </a:p>
          <a:p>
            <a:pPr marL="514350" indent="-514350">
              <a:buAutoNum type="arabicParenR"/>
            </a:pPr>
            <a:r>
              <a:rPr lang="de-DE" dirty="0" smtClean="0">
                <a:solidFill>
                  <a:schemeClr val="accent6"/>
                </a:solidFill>
              </a:rPr>
              <a:t>Regulieren</a:t>
            </a:r>
            <a:r>
              <a:rPr lang="de-DE" dirty="0" smtClean="0"/>
              <a:t> statt </a:t>
            </a:r>
            <a:r>
              <a:rPr lang="de-DE" dirty="0" smtClean="0">
                <a:solidFill>
                  <a:srgbClr val="FF0000"/>
                </a:solidFill>
              </a:rPr>
              <a:t>Reagieren</a:t>
            </a:r>
          </a:p>
          <a:p>
            <a:pPr marL="971550" lvl="1" indent="-514350">
              <a:buAutoNum type="arabicParenR"/>
            </a:pPr>
            <a:r>
              <a:rPr lang="de-DE" dirty="0" smtClean="0"/>
              <a:t>1 bewusster Atemzug</a:t>
            </a:r>
          </a:p>
          <a:p>
            <a:pPr marL="971550" lvl="1" indent="-514350">
              <a:buAutoNum type="arabicParenR"/>
            </a:pPr>
            <a:r>
              <a:rPr lang="de-DE" dirty="0" smtClean="0"/>
              <a:t>Mini-Pause, Positionswechsel, Blick aus dem Fenster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668384"/>
            <a:ext cx="3932237" cy="3200603"/>
          </a:xfrm>
        </p:spPr>
        <p:txBody>
          <a:bodyPr>
            <a:normAutofit/>
          </a:bodyPr>
          <a:lstStyle/>
          <a:p>
            <a:r>
              <a:rPr lang="de-DE" sz="2000" dirty="0" smtClean="0"/>
              <a:t>Unterricht ist Beziehungsarbeit – Emotionen entstehen ständig</a:t>
            </a:r>
          </a:p>
          <a:p>
            <a:r>
              <a:rPr lang="de-DE" sz="2000" dirty="0" smtClean="0"/>
              <a:t>Unterdrückte Emotionen erhöhen Stress &amp; Erschöpfung</a:t>
            </a:r>
          </a:p>
          <a:p>
            <a:r>
              <a:rPr lang="de-DE" sz="2000" dirty="0" smtClean="0"/>
              <a:t>Wahrgenommene Emotionen fördern Selbstteuerung und Professionalität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33122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Übung zur Emotionsregulation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u="sng" dirty="0" smtClean="0"/>
              <a:t>Anleitung zur Übung: Emotionsregulation</a:t>
            </a:r>
            <a:endParaRPr lang="de-DE" u="sng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38200" y="1948091"/>
            <a:ext cx="11011348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Einstieg: Gedankenexperiment </a:t>
            </a:r>
            <a:r>
              <a:rPr kumimoji="0" lang="de-DE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(1 Min.)</a:t>
            </a: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Stellen Sie sich eine typische Stresssituation im Schulalltag vor (z. B. lautstarke Klasse, Provokation durch Sch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ü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ler*innen, Zeitdruck und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Störungen)</a:t>
            </a: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Stellen Sie sich die Situation </a:t>
            </a:r>
            <a:r>
              <a:rPr lang="de-DE" altLang="de-DE" sz="1400" b="1" dirty="0" smtClean="0">
                <a:ea typeface="Calibri" panose="020F0502020204030204" pitchFamily="34" charset="0"/>
                <a:cs typeface="Arial" panose="020B0604020202020204" pitchFamily="34" charset="0"/>
              </a:rPr>
              <a:t>mö</a:t>
            </a:r>
            <a:r>
              <a:rPr kumimoji="0" lang="de-DE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glichst konkret vor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de-DE" altLang="de-DE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Kö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rperwahrnehmung </a:t>
            </a:r>
            <a:r>
              <a:rPr kumimoji="0" lang="de-DE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(1 bis 2 Min.)</a:t>
            </a: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Wo spüren Sie eine Anspannung im </a:t>
            </a:r>
            <a:r>
              <a:rPr lang="de-DE" altLang="de-DE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Kö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rper?</a:t>
            </a: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Was passiert mit Atem, Schultern und Kiefer?</a:t>
            </a: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Ziel: Emotionen als </a:t>
            </a:r>
            <a:r>
              <a:rPr lang="de-DE" altLang="de-DE" sz="1400" b="1" dirty="0" smtClean="0">
                <a:ea typeface="Calibri" panose="020F0502020204030204" pitchFamily="34" charset="0"/>
                <a:cs typeface="Arial" panose="020B0604020202020204" pitchFamily="34" charset="0"/>
              </a:rPr>
              <a:t>kö</a:t>
            </a:r>
            <a:r>
              <a:rPr kumimoji="0" lang="de-DE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rperliche Signale erkennen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3. Atemzüge-Regulation </a:t>
            </a:r>
            <a:r>
              <a:rPr kumimoji="0" lang="de-DE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(2 Min.) 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nun die bewusste Unterbrechung</a:t>
            </a: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de-DE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Atemzug: 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Wahrnehmen (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„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Ich bin gerade angespannt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de-DE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Atemzug: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Loslassen (Schultern sinken lassen)</a:t>
            </a: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de-DE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Atemzug: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Ausrichten (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„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Wie </a:t>
            </a:r>
            <a:r>
              <a:rPr lang="de-DE" altLang="de-DE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mö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chte ich reagieren?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4. Mini-Reflexion </a:t>
            </a:r>
            <a:r>
              <a:rPr kumimoji="0" lang="de-DE" altLang="de-DE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(1 bis 2 Min.)</a:t>
            </a: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Was hat sich nach dem Atemzug verändert?</a:t>
            </a: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Wie </a:t>
            </a:r>
            <a:r>
              <a:rPr lang="de-DE" altLang="de-DE" sz="1400" dirty="0" smtClean="0">
                <a:ea typeface="Calibri" panose="020F0502020204030204" pitchFamily="34" charset="0"/>
                <a:cs typeface="Arial" panose="020B0604020202020204" pitchFamily="34" charset="0"/>
              </a:rPr>
              <a:t>hä</a:t>
            </a:r>
            <a:r>
              <a:rPr kumimoji="0" lang="de-DE" altLang="de-DE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tte sich meine Reaktion im Unterricht verändert?</a:t>
            </a:r>
            <a:endParaRPr kumimoji="0" lang="de-DE" altLang="de-DE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7576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Transfersatz für den Schulalltag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b="1" dirty="0" smtClean="0"/>
              <a:t>„Ich nehme mir drei Atemzüge – dann entscheide ich“</a:t>
            </a:r>
          </a:p>
          <a:p>
            <a:pPr marL="0" indent="0" algn="ctr">
              <a:buNone/>
            </a:pPr>
            <a:endParaRPr lang="de-DE" b="1" dirty="0" smtClean="0"/>
          </a:p>
          <a:p>
            <a:pPr marL="0" indent="0" algn="ctr">
              <a:buNone/>
            </a:pPr>
            <a:endParaRPr lang="de-DE" b="1" dirty="0" smtClean="0"/>
          </a:p>
          <a:p>
            <a:pPr marL="0" indent="0" algn="ctr">
              <a:buNone/>
            </a:pPr>
            <a:r>
              <a:rPr lang="de-DE" b="1" dirty="0">
                <a:solidFill>
                  <a:srgbClr val="00B050"/>
                </a:solidFill>
              </a:rPr>
              <a:t>Emotionsregulation bedeutet nicht, Gefühle zu unterdrücken – sondern einen Moment Raum zu schaffen, um bewusst zu handeln</a:t>
            </a:r>
            <a:endParaRPr lang="de-DE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de-DE" b="1" dirty="0">
                <a:solidFill>
                  <a:srgbClr val="00B050"/>
                </a:solidFill>
              </a:rPr>
              <a:t> </a:t>
            </a:r>
            <a:endParaRPr lang="de-DE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21887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Prinzip der Neuen Autorität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Macht und Strafe werden durch </a:t>
            </a:r>
            <a:r>
              <a:rPr lang="de-DE" b="1" dirty="0" smtClean="0"/>
              <a:t>Beziehungsarbeit</a:t>
            </a:r>
            <a:r>
              <a:rPr lang="de-DE" dirty="0" smtClean="0"/>
              <a:t>, </a:t>
            </a:r>
            <a:r>
              <a:rPr lang="de-DE" b="1" dirty="0" smtClean="0"/>
              <a:t>Präsenz</a:t>
            </a:r>
            <a:r>
              <a:rPr lang="de-DE" dirty="0" smtClean="0"/>
              <a:t> und </a:t>
            </a:r>
            <a:r>
              <a:rPr lang="de-DE" b="1" dirty="0" smtClean="0"/>
              <a:t>gewaltfreien</a:t>
            </a:r>
            <a:r>
              <a:rPr lang="de-DE" dirty="0" smtClean="0"/>
              <a:t> </a:t>
            </a:r>
            <a:r>
              <a:rPr lang="de-DE" b="1" dirty="0" smtClean="0"/>
              <a:t>Widerstand</a:t>
            </a:r>
            <a:r>
              <a:rPr lang="de-DE" dirty="0" smtClean="0"/>
              <a:t> ersetzt</a:t>
            </a:r>
          </a:p>
          <a:p>
            <a:endParaRPr lang="de-DE" dirty="0" smtClean="0"/>
          </a:p>
          <a:p>
            <a:r>
              <a:rPr lang="de-DE" dirty="0" smtClean="0"/>
              <a:t>Eine unterstützende Leitungshaltung, die auf </a:t>
            </a:r>
            <a:r>
              <a:rPr lang="de-DE" b="1" dirty="0" smtClean="0"/>
              <a:t>Sicherheit</a:t>
            </a:r>
            <a:r>
              <a:rPr lang="de-DE" dirty="0" smtClean="0"/>
              <a:t>, </a:t>
            </a:r>
            <a:r>
              <a:rPr lang="de-DE" b="1" dirty="0" smtClean="0"/>
              <a:t>Autonomie</a:t>
            </a:r>
            <a:r>
              <a:rPr lang="de-DE" dirty="0" smtClean="0"/>
              <a:t> und </a:t>
            </a:r>
            <a:r>
              <a:rPr lang="de-DE" b="1" dirty="0" smtClean="0"/>
              <a:t>Wertschätzung</a:t>
            </a:r>
            <a:r>
              <a:rPr lang="de-DE" dirty="0" smtClean="0"/>
              <a:t> basiert</a:t>
            </a:r>
          </a:p>
          <a:p>
            <a:endParaRPr lang="de-DE" dirty="0" smtClean="0"/>
          </a:p>
          <a:p>
            <a:r>
              <a:rPr lang="de-DE" dirty="0" smtClean="0"/>
              <a:t>Kontrolle wird durch die </a:t>
            </a:r>
            <a:r>
              <a:rPr lang="de-DE" b="1" dirty="0" smtClean="0"/>
              <a:t>Stärkung</a:t>
            </a:r>
            <a:r>
              <a:rPr lang="de-DE" dirty="0" smtClean="0"/>
              <a:t> der </a:t>
            </a:r>
            <a:r>
              <a:rPr lang="de-DE" b="1" dirty="0" smtClean="0"/>
              <a:t>eigenen</a:t>
            </a:r>
            <a:r>
              <a:rPr lang="de-DE" dirty="0" smtClean="0"/>
              <a:t> </a:t>
            </a:r>
            <a:r>
              <a:rPr lang="de-DE" b="1" dirty="0" smtClean="0"/>
              <a:t>Präsenz</a:t>
            </a:r>
            <a:r>
              <a:rPr lang="de-DE" dirty="0" smtClean="0"/>
              <a:t> ersetzt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Dadurch wird </a:t>
            </a:r>
            <a:r>
              <a:rPr lang="de-DE" b="1" dirty="0" smtClean="0"/>
              <a:t>Vertrauen</a:t>
            </a:r>
            <a:r>
              <a:rPr lang="de-DE" dirty="0" smtClean="0"/>
              <a:t> geschaffen sowie ein </a:t>
            </a:r>
            <a:r>
              <a:rPr lang="de-DE" b="1" dirty="0" smtClean="0"/>
              <a:t>sicheres</a:t>
            </a:r>
            <a:r>
              <a:rPr lang="de-DE" dirty="0" smtClean="0"/>
              <a:t> </a:t>
            </a:r>
            <a:r>
              <a:rPr lang="de-DE" b="1" dirty="0" smtClean="0"/>
              <a:t>Umfeld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962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Kernprinzipien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 smtClean="0"/>
              <a:t>Ziele:</a:t>
            </a:r>
          </a:p>
          <a:p>
            <a:pPr marL="0" indent="0">
              <a:buNone/>
            </a:pPr>
            <a:r>
              <a:rPr lang="de-DE" sz="2000" dirty="0" smtClean="0"/>
              <a:t>Einen sicheren Ort und Rahmen für Kinder schaffen</a:t>
            </a:r>
          </a:p>
          <a:p>
            <a:pPr marL="0" indent="0" algn="ctr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Selbstwirksamkeit und Autonomie von Jugendlichen fördern</a:t>
            </a:r>
          </a:p>
          <a:p>
            <a:pPr marL="0" indent="0" algn="ctr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Konstruktives Verhalten stärken und destruktives verringern</a:t>
            </a:r>
          </a:p>
          <a:p>
            <a:pPr marL="0" indent="0" algn="ctr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Die eigene Rolle als verantwortliche Bezugsperson stärken</a:t>
            </a:r>
          </a:p>
          <a:p>
            <a:pPr marL="0" indent="0" algn="ctr">
              <a:buNone/>
            </a:pPr>
            <a:endParaRPr lang="de-DE" sz="200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Beziehung vor Erziehung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Stärke statt Macht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Gewaltloser Widerstand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Wachsame Sorge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Unterstützungsnetzwerke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Transparenz und Wiedergutmachung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336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Reaktionsmuster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Klassische Machtausübung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de-DE" sz="2400" dirty="0" smtClean="0">
                <a:solidFill>
                  <a:srgbClr val="FF0000"/>
                </a:solidFill>
              </a:rPr>
              <a:t>Drohen</a:t>
            </a:r>
          </a:p>
          <a:p>
            <a:r>
              <a:rPr lang="de-DE" sz="2400" dirty="0" smtClean="0">
                <a:solidFill>
                  <a:srgbClr val="FF0000"/>
                </a:solidFill>
              </a:rPr>
              <a:t>Sanktionen</a:t>
            </a:r>
          </a:p>
          <a:p>
            <a:r>
              <a:rPr lang="de-DE" sz="2400" dirty="0">
                <a:solidFill>
                  <a:srgbClr val="FF0000"/>
                </a:solidFill>
              </a:rPr>
              <a:t>l</a:t>
            </a:r>
            <a:r>
              <a:rPr lang="de-DE" sz="2400" dirty="0" smtClean="0">
                <a:solidFill>
                  <a:srgbClr val="FF0000"/>
                </a:solidFill>
              </a:rPr>
              <a:t>aut werden</a:t>
            </a:r>
          </a:p>
          <a:p>
            <a:r>
              <a:rPr lang="de-DE" sz="2400" dirty="0">
                <a:solidFill>
                  <a:srgbClr val="FF0000"/>
                </a:solidFill>
              </a:rPr>
              <a:t>a</a:t>
            </a:r>
            <a:r>
              <a:rPr lang="de-DE" sz="2400" dirty="0" smtClean="0">
                <a:solidFill>
                  <a:srgbClr val="FF0000"/>
                </a:solidFill>
              </a:rPr>
              <a:t>llein kämpfen</a:t>
            </a:r>
          </a:p>
          <a:p>
            <a:r>
              <a:rPr lang="de-DE" sz="2400" dirty="0">
                <a:solidFill>
                  <a:srgbClr val="FF0000"/>
                </a:solidFill>
              </a:rPr>
              <a:t>s</a:t>
            </a:r>
            <a:r>
              <a:rPr lang="de-DE" sz="2400" dirty="0" smtClean="0">
                <a:solidFill>
                  <a:srgbClr val="FF0000"/>
                </a:solidFill>
              </a:rPr>
              <a:t>ofortige Konsequenzen erzwingen</a:t>
            </a:r>
            <a:endParaRPr lang="de-DE" sz="2400" dirty="0">
              <a:solidFill>
                <a:srgbClr val="FF0000"/>
              </a:solidFill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 smtClean="0"/>
              <a:t>Neue Autorität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de-DE" sz="2400" dirty="0" smtClean="0">
                <a:solidFill>
                  <a:srgbClr val="00B050"/>
                </a:solidFill>
              </a:rPr>
              <a:t>Ruhige Präsenz zeigen</a:t>
            </a:r>
          </a:p>
          <a:p>
            <a:r>
              <a:rPr lang="de-DE" sz="2400" dirty="0" smtClean="0">
                <a:solidFill>
                  <a:srgbClr val="00B050"/>
                </a:solidFill>
              </a:rPr>
              <a:t>Beziehung sichern</a:t>
            </a:r>
          </a:p>
          <a:p>
            <a:r>
              <a:rPr lang="de-DE" sz="2400" dirty="0" smtClean="0">
                <a:solidFill>
                  <a:srgbClr val="00B050"/>
                </a:solidFill>
              </a:rPr>
              <a:t>Verhalten klar benennen</a:t>
            </a:r>
          </a:p>
          <a:p>
            <a:r>
              <a:rPr lang="de-DE" sz="2400" dirty="0" smtClean="0">
                <a:solidFill>
                  <a:srgbClr val="00B050"/>
                </a:solidFill>
              </a:rPr>
              <a:t>Unterstützung holen</a:t>
            </a:r>
          </a:p>
          <a:p>
            <a:r>
              <a:rPr lang="de-DE" sz="2400" dirty="0" smtClean="0">
                <a:solidFill>
                  <a:srgbClr val="00B050"/>
                </a:solidFill>
              </a:rPr>
              <a:t>Dranbleiben ohne Eskalation</a:t>
            </a:r>
            <a:endParaRPr lang="de-DE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5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1122</Words>
  <Application>Microsoft Office PowerPoint</Application>
  <PresentationFormat>Breitbild</PresentationFormat>
  <Paragraphs>270</Paragraphs>
  <Slides>31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Wingdings</vt:lpstr>
      <vt:lpstr>Office Theme</vt:lpstr>
      <vt:lpstr>Neue Autorität</vt:lpstr>
      <vt:lpstr>Inhalt der Präsentation</vt:lpstr>
      <vt:lpstr>Die Bedeutung von Emotionen im Unterricht</vt:lpstr>
      <vt:lpstr>Emotionen sind keine Störungen – sie sind Informationen</vt:lpstr>
      <vt:lpstr>Übung zur Emotionsregulation</vt:lpstr>
      <vt:lpstr>Transfersatz für den Schulalltag</vt:lpstr>
      <vt:lpstr>Prinzip der Neuen Autorität</vt:lpstr>
      <vt:lpstr>Kernprinzipien</vt:lpstr>
      <vt:lpstr>Reaktionsmuster</vt:lpstr>
      <vt:lpstr>Reflexionsübung zum Thema Neue Autorität</vt:lpstr>
      <vt:lpstr>Das Growth Mindset – Lernen ist entwickelbar</vt:lpstr>
      <vt:lpstr>Growth-Mindset vs. Fixed Mindset</vt:lpstr>
      <vt:lpstr>Grundlagen Beziehungsaufbau</vt:lpstr>
      <vt:lpstr>Kommunikation als Schlüssel zum Beziehungsaufbau</vt:lpstr>
      <vt:lpstr>Kleine Übung zu ICH und DU-Botschaften</vt:lpstr>
      <vt:lpstr>Empathie und emotionale Intelligenz</vt:lpstr>
      <vt:lpstr>Beziehung und Professionalität</vt:lpstr>
      <vt:lpstr>Übung: „Welche Rolle habe ich hier gerade?“</vt:lpstr>
      <vt:lpstr>Beispiele für Rollen</vt:lpstr>
      <vt:lpstr>Abschlussfrage</vt:lpstr>
      <vt:lpstr>Methoden für den Beziehungsaufbau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Handout</vt:lpstr>
      <vt:lpstr>PowerPoint-Präsentation</vt:lpstr>
      <vt:lpstr>Quellenangaben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Zohry, Sabine</dc:creator>
  <cp:lastModifiedBy>Microsoft-Konto</cp:lastModifiedBy>
  <cp:revision>56</cp:revision>
  <dcterms:created xsi:type="dcterms:W3CDTF">2025-12-04T11:36:08Z</dcterms:created>
  <dcterms:modified xsi:type="dcterms:W3CDTF">2026-04-16T05:36:53Z</dcterms:modified>
</cp:coreProperties>
</file>